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BDA56-E5A2-451F-99E2-01850D5C1D8F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8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55BCCB-DA8C-4BE0-B09C-D8A8BD797181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BCD028-065A-4BF4-B8F6-AC5956DAC2B3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1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BDA56-E5A2-451F-99E2-01850D5C1D8F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49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24E61C-D6AE-42E0-A88F-D33C46AEDE2A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11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7C7773-70E4-48F0-9E2C-220D5BF9A242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37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DDEAAC-63E9-49DD-8465-A7496F420BB3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72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E2122E-1D0B-4941-A448-F82BD88C012A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05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272858-FFD7-41FD-812B-1FB8F9AFA081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72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2D8BF-9AAF-4437-8F7E-718D278CD51C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1F08DE-AE3E-40E5-B298-9836C28EB79E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9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24E61C-D6AE-42E0-A88F-D33C46AEDE2A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66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64E5C6-41F3-4D51-B060-4A39B6E2B959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07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55BCCB-DA8C-4BE0-B09C-D8A8BD797181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1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BCD028-065A-4BF4-B8F6-AC5956DAC2B3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15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BDA56-E5A2-451F-99E2-01850D5C1D8F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68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24E61C-D6AE-42E0-A88F-D33C46AEDE2A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81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7C7773-70E4-48F0-9E2C-220D5BF9A242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97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DDEAAC-63E9-49DD-8465-A7496F420BB3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08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E2122E-1D0B-4941-A448-F82BD88C012A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84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272858-FFD7-41FD-812B-1FB8F9AFA081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62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2D8BF-9AAF-4437-8F7E-718D278CD51C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6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7C7773-70E4-48F0-9E2C-220D5BF9A242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846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1F08DE-AE3E-40E5-B298-9836C28EB79E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271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64E5C6-41F3-4D51-B060-4A39B6E2B959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243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55BCCB-DA8C-4BE0-B09C-D8A8BD797181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80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BCD028-065A-4BF4-B8F6-AC5956DAC2B3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DDEAAC-63E9-49DD-8465-A7496F420BB3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8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E2122E-1D0B-4941-A448-F82BD88C012A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272858-FFD7-41FD-812B-1FB8F9AFA081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9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2D8BF-9AAF-4437-8F7E-718D278CD51C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0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1F08DE-AE3E-40E5-B298-9836C28EB79E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6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64E5C6-41F3-4D51-B060-4A39B6E2B959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texto del patrón</a:t>
            </a:r>
          </a:p>
          <a:p>
            <a:pPr lvl="1"/>
            <a:r>
              <a:rPr lang="es-ES" altLang="uk-UA" smtClean="0"/>
              <a:t>Segundo nivel</a:t>
            </a:r>
          </a:p>
          <a:p>
            <a:pPr lvl="2"/>
            <a:r>
              <a:rPr lang="es-ES" altLang="uk-UA" smtClean="0"/>
              <a:t>Tercer nivel</a:t>
            </a:r>
          </a:p>
          <a:p>
            <a:pPr lvl="3"/>
            <a:r>
              <a:rPr lang="es-ES" altLang="uk-UA" smtClean="0"/>
              <a:t>Cuarto nivel</a:t>
            </a:r>
          </a:p>
          <a:p>
            <a:pPr lvl="4"/>
            <a:r>
              <a:rPr lang="es-ES" altLang="uk-UA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6E6588-8A0B-47D2-8937-E609A47EFFE8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texto del patrón</a:t>
            </a:r>
          </a:p>
          <a:p>
            <a:pPr lvl="1"/>
            <a:r>
              <a:rPr lang="es-ES" altLang="uk-UA" smtClean="0"/>
              <a:t>Segundo nivel</a:t>
            </a:r>
          </a:p>
          <a:p>
            <a:pPr lvl="2"/>
            <a:r>
              <a:rPr lang="es-ES" altLang="uk-UA" smtClean="0"/>
              <a:t>Tercer nivel</a:t>
            </a:r>
          </a:p>
          <a:p>
            <a:pPr lvl="3"/>
            <a:r>
              <a:rPr lang="es-ES" altLang="uk-UA" smtClean="0"/>
              <a:t>Cuarto nivel</a:t>
            </a:r>
          </a:p>
          <a:p>
            <a:pPr lvl="4"/>
            <a:r>
              <a:rPr lang="es-ES" altLang="uk-UA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6E6588-8A0B-47D2-8937-E609A47EFFE8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2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texto del patrón</a:t>
            </a:r>
          </a:p>
          <a:p>
            <a:pPr lvl="1"/>
            <a:r>
              <a:rPr lang="es-ES" altLang="uk-UA" smtClean="0"/>
              <a:t>Segundo nivel</a:t>
            </a:r>
          </a:p>
          <a:p>
            <a:pPr lvl="2"/>
            <a:r>
              <a:rPr lang="es-ES" altLang="uk-UA" smtClean="0"/>
              <a:t>Tercer nivel</a:t>
            </a:r>
          </a:p>
          <a:p>
            <a:pPr lvl="3"/>
            <a:r>
              <a:rPr lang="es-ES" altLang="uk-UA" smtClean="0"/>
              <a:t>Cuarto nivel</a:t>
            </a:r>
          </a:p>
          <a:p>
            <a:pPr lvl="4"/>
            <a:r>
              <a:rPr lang="es-ES" altLang="uk-UA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6E6588-8A0B-47D2-8937-E609A47EFFE8}" type="slidenum">
              <a:rPr lang="es-ES" altLang="uk-U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1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631950" y="-6350"/>
            <a:ext cx="9036050" cy="1143000"/>
          </a:xfrm>
        </p:spPr>
        <p:txBody>
          <a:bodyPr/>
          <a:lstStyle/>
          <a:p>
            <a:r>
              <a:rPr lang="uk-UA" altLang="uk-UA" sz="4000">
                <a:solidFill>
                  <a:schemeClr val="bg1"/>
                </a:solidFill>
                <a:latin typeface="Bookman Old Style" panose="02050604050505020204" pitchFamily="18" charset="0"/>
              </a:rPr>
              <a:t>Алгоритм дій у випадку булінгу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524001" y="2174971"/>
            <a:ext cx="4962297" cy="35728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/>
        </p:spPr>
      </p:pic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1757364" y="1031875"/>
            <a:ext cx="8785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1125"/>
              </a:spcAft>
            </a:pPr>
            <a:r>
              <a:rPr lang="ru-RU" altLang="ru-RU" sz="2400">
                <a:solidFill>
                  <a:srgbClr val="006666"/>
                </a:solidFill>
                <a:latin typeface="Bookman Old Style" panose="02050604050505020204" pitchFamily="18" charset="0"/>
              </a:rPr>
              <a:t>1. </a:t>
            </a:r>
            <a:r>
              <a:rPr lang="uk-UA" altLang="ru-RU" sz="2400">
                <a:solidFill>
                  <a:srgbClr val="006666"/>
                </a:solidFill>
                <a:latin typeface="Bookman Old Style" panose="02050604050505020204" pitchFamily="18" charset="0"/>
              </a:rPr>
              <a:t>Якщо дитина стала свідком булінгу в закладі освіти, передусім вона може розказати про це батькам, вчителю, психологу або безпосередньо директору.</a:t>
            </a:r>
          </a:p>
        </p:txBody>
      </p:sp>
      <p:sp>
        <p:nvSpPr>
          <p:cNvPr id="18437" name="Прямоугольник 3"/>
          <p:cNvSpPr>
            <a:spLocks noChangeArrowheads="1"/>
          </p:cNvSpPr>
          <p:nvPr/>
        </p:nvSpPr>
        <p:spPr bwMode="auto">
          <a:xfrm>
            <a:off x="6311900" y="2265364"/>
            <a:ext cx="43561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i="1">
                <a:solidFill>
                  <a:srgbClr val="000000"/>
                </a:solidFill>
                <a:latin typeface="Bookman Old Style" panose="02050604050505020204" pitchFamily="18" charset="0"/>
              </a:rPr>
              <a:t>Окрім цього, дитина може звернутись на гарячу лінію ГО «Ла Страда - Україна» з протидії насильству в сім’ї або із захисту прав дітей; до соціальної служби з питань сім’ї, дітей та молоді; Національної поліції України; Центру надання безоплатної правової допомоги.</a:t>
            </a:r>
          </a:p>
        </p:txBody>
      </p:sp>
      <p:sp>
        <p:nvSpPr>
          <p:cNvPr id="18438" name="TextBox 4"/>
          <p:cNvSpPr txBox="1">
            <a:spLocks noChangeArrowheads="1"/>
          </p:cNvSpPr>
          <p:nvPr/>
        </p:nvSpPr>
        <p:spPr bwMode="auto">
          <a:xfrm>
            <a:off x="1631951" y="5384800"/>
            <a:ext cx="8124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>
                <a:solidFill>
                  <a:srgbClr val="660066"/>
                </a:solidFill>
                <a:latin typeface="Bookman Old Style" panose="02050604050505020204" pitchFamily="18" charset="0"/>
              </a:rPr>
              <a:t>«Гаряча лінія» з питань протидії булінгу </a:t>
            </a:r>
            <a:r>
              <a:rPr lang="uk-UA" altLang="ru-RU" sz="2400" b="1">
                <a:solidFill>
                  <a:srgbClr val="C00000"/>
                </a:solidFill>
                <a:latin typeface="Bookman Old Style" panose="02050604050505020204" pitchFamily="18" charset="0"/>
              </a:rPr>
              <a:t>116000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>
                <a:solidFill>
                  <a:srgbClr val="660066"/>
                </a:solidFill>
                <a:latin typeface="Bookman Old Style" panose="02050604050505020204" pitchFamily="18" charset="0"/>
              </a:rPr>
              <a:t>Національна дитяча «гаряча лінія» – 0-8000-500-225 або </a:t>
            </a:r>
            <a:r>
              <a:rPr lang="uk-UA" altLang="ru-RU" sz="2400" b="1">
                <a:solidFill>
                  <a:srgbClr val="C00000"/>
                </a:solidFill>
                <a:latin typeface="Bookman Old Style" panose="02050604050505020204" pitchFamily="18" charset="0"/>
              </a:rPr>
              <a:t>116-111</a:t>
            </a:r>
          </a:p>
        </p:txBody>
      </p:sp>
    </p:spTree>
    <p:extLst>
      <p:ext uri="{BB962C8B-B14F-4D97-AF65-F5344CB8AC3E}">
        <p14:creationId xmlns:p14="http://schemas.microsoft.com/office/powerpoint/2010/main" val="404702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631950" y="-6350"/>
            <a:ext cx="9036050" cy="1143000"/>
          </a:xfrm>
        </p:spPr>
        <p:txBody>
          <a:bodyPr/>
          <a:lstStyle/>
          <a:p>
            <a:r>
              <a:rPr lang="uk-UA" altLang="uk-UA" sz="4000">
                <a:solidFill>
                  <a:schemeClr val="bg1"/>
                </a:solidFill>
                <a:latin typeface="Bookman Old Style" panose="02050604050505020204" pitchFamily="18" charset="0"/>
              </a:rPr>
              <a:t>Алгоритм дій у випадку булінгу</a:t>
            </a:r>
          </a:p>
        </p:txBody>
      </p:sp>
      <p:pic>
        <p:nvPicPr>
          <p:cNvPr id="19459" name="Picture 6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975" y="5270500"/>
            <a:ext cx="47879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Прямоугольник 1"/>
          <p:cNvSpPr>
            <a:spLocks noChangeArrowheads="1"/>
          </p:cNvSpPr>
          <p:nvPr/>
        </p:nvSpPr>
        <p:spPr bwMode="auto">
          <a:xfrm>
            <a:off x="1757364" y="1031876"/>
            <a:ext cx="87852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6666"/>
                </a:solidFill>
                <a:latin typeface="Bookman Old Style" panose="02050604050505020204" pitchFamily="18" charset="0"/>
              </a:rPr>
              <a:t>2. </a:t>
            </a:r>
            <a:r>
              <a:rPr lang="uk-UA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Якщо педагог або інший працівник закладу освіти став свідком булінгу, то він має повідомити керівника закладу незалежно від того, чи поскаржилась йому </a:t>
            </a:r>
            <a:r>
              <a:rPr lang="ru-RU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жертва булінгу чи ні.</a:t>
            </a:r>
            <a:endParaRPr lang="uk-UA" altLang="ru-RU" sz="24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3.Після отримання звернення дитини відповідна особа інформує керівника закладу освіти у письмовій формі про випадок булінгу.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4.Керівник </a:t>
            </a:r>
            <a:r>
              <a:rPr lang="uk-UA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закладу розглядає таке звернення та з’ясовує усі обставин булінгу. Надалі він скликає засідання комісії з розгляду випадків булінгу та окреслює подальші дії.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2400">
              <a:solidFill>
                <a:srgbClr val="00666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9461" name="Picture 71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9" y="5129214"/>
            <a:ext cx="25923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98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604964" y="1196975"/>
            <a:ext cx="90630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5.Якщо комісія визнала, що це був булінг, а не одноразовий конфлікт, то очільник закладу зобов’язаний повідомити уповноважені підрозділи органів Національної поліції України </a:t>
            </a:r>
            <a:r>
              <a:rPr lang="ru-RU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та Службу у справах дітей.</a:t>
            </a:r>
            <a:endParaRPr lang="uk-UA" altLang="ru-RU" sz="240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063750" y="188914"/>
            <a:ext cx="8362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4000">
                <a:solidFill>
                  <a:srgbClr val="FFFFFF"/>
                </a:solidFill>
                <a:latin typeface="Bookman Old Style" panose="02050604050505020204" pitchFamily="18" charset="0"/>
              </a:rPr>
              <a:t>Алгоритм дій у випадку булінгу</a:t>
            </a:r>
            <a:endParaRPr lang="uk-UA" altLang="ru-RU" sz="4000">
              <a:solidFill>
                <a:srgbClr val="000000"/>
              </a:solidFill>
            </a:endParaRPr>
          </a:p>
        </p:txBody>
      </p:sp>
      <p:pic>
        <p:nvPicPr>
          <p:cNvPr id="20484" name="Picture 6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070350"/>
            <a:ext cx="4202113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1604963" y="2770188"/>
            <a:ext cx="8786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У разі, якщо комісія не кваліфікує випадок як булінг, а постраждалий не згодний з цим, то він може одразу звернутись до органів Національної поліції України.</a:t>
            </a:r>
          </a:p>
        </p:txBody>
      </p:sp>
      <p:sp>
        <p:nvSpPr>
          <p:cNvPr id="20486" name="Прямоугольник 6"/>
          <p:cNvSpPr>
            <a:spLocks noChangeArrowheads="1"/>
          </p:cNvSpPr>
          <p:nvPr/>
        </p:nvSpPr>
        <p:spPr bwMode="auto">
          <a:xfrm>
            <a:off x="5865813" y="4105276"/>
            <a:ext cx="45720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>
                <a:solidFill>
                  <a:srgbClr val="000000"/>
                </a:solidFill>
                <a:latin typeface="Bookman Old Style" panose="02050604050505020204" pitchFamily="18" charset="0"/>
              </a:rPr>
              <a:t>Але за будь-якого рішення комісії керівник закладу забезпечує психологічну підтримку усім учасникам випадку.</a:t>
            </a:r>
          </a:p>
        </p:txBody>
      </p:sp>
    </p:spTree>
    <p:extLst>
      <p:ext uri="{BB962C8B-B14F-4D97-AF65-F5344CB8AC3E}">
        <p14:creationId xmlns:p14="http://schemas.microsoft.com/office/powerpoint/2010/main" val="329598486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255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Diseño predeterminado</vt:lpstr>
      <vt:lpstr>1_Diseño predeterminado</vt:lpstr>
      <vt:lpstr>2_Diseño predeterminado</vt:lpstr>
      <vt:lpstr>Алгоритм дій у випадку булінгу</vt:lpstr>
      <vt:lpstr>Алгоритм дій у випадку булінгу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дій у випадку булінгу</dc:title>
  <dc:creator>Пользователь Windows</dc:creator>
  <cp:lastModifiedBy>Пользователь Windows</cp:lastModifiedBy>
  <cp:revision>2</cp:revision>
  <dcterms:created xsi:type="dcterms:W3CDTF">2019-02-07T12:40:05Z</dcterms:created>
  <dcterms:modified xsi:type="dcterms:W3CDTF">2019-02-07T13:10:27Z</dcterms:modified>
</cp:coreProperties>
</file>